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C0953-3F47-4BC1-82D6-69991CCD3AD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FFBBD6-FF89-4EAA-AC8A-9105651FC4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FBBD6-FF89-4EAA-AC8A-9105651FC49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C609-6045-4763-8376-70A6C2218BEC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6BAD3-3FEC-44CE-B054-55634D1073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C609-6045-4763-8376-70A6C2218BEC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6BAD3-3FEC-44CE-B054-55634D1073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C609-6045-4763-8376-70A6C2218BEC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6BAD3-3FEC-44CE-B054-55634D1073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C609-6045-4763-8376-70A6C2218BEC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6BAD3-3FEC-44CE-B054-55634D1073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C609-6045-4763-8376-70A6C2218BEC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6BAD3-3FEC-44CE-B054-55634D1073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C609-6045-4763-8376-70A6C2218BEC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6BAD3-3FEC-44CE-B054-55634D1073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C609-6045-4763-8376-70A6C2218BEC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6BAD3-3FEC-44CE-B054-55634D1073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C609-6045-4763-8376-70A6C2218BEC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6BAD3-3FEC-44CE-B054-55634D1073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C609-6045-4763-8376-70A6C2218BEC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6BAD3-3FEC-44CE-B054-55634D1073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C609-6045-4763-8376-70A6C2218BEC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6BAD3-3FEC-44CE-B054-55634D1073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5C609-6045-4763-8376-70A6C2218BEC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6BAD3-3FEC-44CE-B054-55634D1073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5C609-6045-4763-8376-70A6C2218BEC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6BAD3-3FEC-44CE-B054-55634D1073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12" Type="http://schemas.openxmlformats.org/officeDocument/2006/relationships/image" Target="../media/image16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5" Type="http://schemas.openxmlformats.org/officeDocument/2006/relationships/image" Target="../media/image9.jpeg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81001"/>
            <a:ext cx="6629400" cy="914399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>
                <a:latin typeface="Algerian" pitchFamily="82" charset="0"/>
              </a:rPr>
              <a:t>Grupa</a:t>
            </a:r>
            <a:r>
              <a:rPr lang="en-US" sz="3600" dirty="0" smtClean="0">
                <a:latin typeface="Algerian" pitchFamily="82" charset="0"/>
              </a:rPr>
              <a:t> </a:t>
            </a:r>
            <a:r>
              <a:rPr lang="en-US" sz="3600" dirty="0" err="1" smtClean="0">
                <a:latin typeface="Algerian" pitchFamily="82" charset="0"/>
              </a:rPr>
              <a:t>mijlocie</a:t>
            </a:r>
            <a:r>
              <a:rPr lang="en-US" sz="3600" dirty="0" smtClean="0">
                <a:latin typeface="Algerian" pitchFamily="82" charset="0"/>
              </a:rPr>
              <a:t> A – “</a:t>
            </a:r>
            <a:r>
              <a:rPr lang="en-US" sz="3600" dirty="0" err="1" smtClean="0">
                <a:latin typeface="Algerian" pitchFamily="82" charset="0"/>
              </a:rPr>
              <a:t>Voiniceii</a:t>
            </a:r>
            <a:r>
              <a:rPr lang="en-US" sz="3600" dirty="0" smtClean="0">
                <a:latin typeface="Algerian" pitchFamily="82" charset="0"/>
              </a:rPr>
              <a:t>”</a:t>
            </a:r>
            <a:endParaRPr lang="en-US" sz="3600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981200"/>
            <a:ext cx="8610600" cy="4495800"/>
          </a:xfrm>
        </p:spPr>
        <p:txBody>
          <a:bodyPr>
            <a:normAutofit/>
          </a:bodyPr>
          <a:lstStyle/>
          <a:p>
            <a:pPr algn="l"/>
            <a:r>
              <a:rPr lang="en-US" sz="1600" dirty="0" err="1" smtClean="0">
                <a:solidFill>
                  <a:srgbClr val="00B050"/>
                </a:solidFill>
              </a:rPr>
              <a:t>Tema</a:t>
            </a:r>
            <a:r>
              <a:rPr lang="en-US" sz="1600" dirty="0" smtClean="0">
                <a:solidFill>
                  <a:srgbClr val="00B050"/>
                </a:solidFill>
              </a:rPr>
              <a:t>     “P</a:t>
            </a:r>
            <a:r>
              <a:rPr lang="vi-VN" sz="1600" dirty="0" smtClean="0">
                <a:solidFill>
                  <a:srgbClr val="00B050"/>
                </a:solidFill>
              </a:rPr>
              <a:t>ă</a:t>
            </a:r>
            <a:r>
              <a:rPr lang="en-US" sz="1600" dirty="0" smtClean="0">
                <a:solidFill>
                  <a:srgbClr val="00B050"/>
                </a:solidFill>
              </a:rPr>
              <a:t>s</a:t>
            </a:r>
            <a:r>
              <a:rPr lang="vi-VN" sz="1600" dirty="0" smtClean="0">
                <a:solidFill>
                  <a:srgbClr val="00B050"/>
                </a:solidFill>
              </a:rPr>
              <a:t>ă</a:t>
            </a:r>
            <a:r>
              <a:rPr lang="en-US" sz="1600" dirty="0" err="1" smtClean="0">
                <a:solidFill>
                  <a:srgbClr val="00B050"/>
                </a:solidFill>
              </a:rPr>
              <a:t>ri</a:t>
            </a:r>
            <a:r>
              <a:rPr lang="en-US" sz="1600" dirty="0" smtClean="0">
                <a:solidFill>
                  <a:srgbClr val="00B050"/>
                </a:solidFill>
              </a:rPr>
              <a:t> din </a:t>
            </a:r>
            <a:r>
              <a:rPr lang="en-US" sz="1600" dirty="0" err="1" smtClean="0">
                <a:solidFill>
                  <a:srgbClr val="00B050"/>
                </a:solidFill>
              </a:rPr>
              <a:t>ograda</a:t>
            </a:r>
            <a:r>
              <a:rPr lang="en-US" sz="1600" dirty="0" smtClean="0">
                <a:solidFill>
                  <a:srgbClr val="00B050"/>
                </a:solidFill>
              </a:rPr>
              <a:t> </a:t>
            </a:r>
            <a:r>
              <a:rPr lang="en-US" sz="1600" dirty="0" err="1" smtClean="0">
                <a:solidFill>
                  <a:srgbClr val="00B050"/>
                </a:solidFill>
              </a:rPr>
              <a:t>bunicilor</a:t>
            </a:r>
            <a:r>
              <a:rPr lang="en-US" sz="1600" dirty="0" smtClean="0">
                <a:solidFill>
                  <a:srgbClr val="00B050"/>
                </a:solidFill>
              </a:rPr>
              <a:t>”                                             16 - 20 </a:t>
            </a:r>
            <a:r>
              <a:rPr lang="en-US" sz="1600" dirty="0" err="1" smtClean="0">
                <a:solidFill>
                  <a:srgbClr val="00B050"/>
                </a:solidFill>
              </a:rPr>
              <a:t>Martie</a:t>
            </a:r>
            <a:r>
              <a:rPr lang="en-US" sz="1600" dirty="0" smtClean="0">
                <a:solidFill>
                  <a:srgbClr val="00B050"/>
                </a:solidFill>
              </a:rPr>
              <a:t> 2020</a:t>
            </a:r>
          </a:p>
          <a:p>
            <a:pPr algn="l"/>
            <a:endParaRPr lang="en-US" sz="1600" dirty="0" smtClean="0">
              <a:solidFill>
                <a:srgbClr val="00B050"/>
              </a:solidFill>
            </a:endParaRPr>
          </a:p>
          <a:p>
            <a:pPr algn="just"/>
            <a:r>
              <a:rPr lang="en-US" sz="1600" dirty="0">
                <a:solidFill>
                  <a:srgbClr val="00B050"/>
                </a:solidFill>
              </a:rPr>
              <a:t> 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Aceast</a:t>
            </a:r>
            <a:r>
              <a:rPr lang="vi-VN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vi-VN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pt</a:t>
            </a:r>
            <a:r>
              <a:rPr lang="vi-VN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mân</a:t>
            </a:r>
            <a:r>
              <a:rPr lang="vi-VN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fost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dedicat</a:t>
            </a:r>
            <a:r>
              <a:rPr lang="vi-VN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poveştilor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cu p</a:t>
            </a:r>
            <a:r>
              <a:rPr lang="vi-VN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vi-VN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animale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Am “c</a:t>
            </a:r>
            <a:r>
              <a:rPr lang="vi-VN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vi-VN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torit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” cu “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Ursul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vi-VN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lit de 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vulpe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”,  am “c</a:t>
            </a:r>
            <a:r>
              <a:rPr lang="vi-VN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utat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împreun</a:t>
            </a:r>
            <a:r>
              <a:rPr lang="vi-VN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personajul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principal, 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cocoşul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 “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PunguÎa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doi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bani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”, am 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fost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trişti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veseli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cu “R</a:t>
            </a:r>
            <a:r>
              <a:rPr lang="vi-VN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dirty="0" err="1" smtClean="0">
                <a:solidFill>
                  <a:srgbClr val="00B050"/>
                </a:solidFill>
                <a:latin typeface="Arial Narrow"/>
                <a:cs typeface="Times New Roman" pitchFamily="18" charset="0"/>
              </a:rPr>
              <a:t>ţ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uşca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cea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urât</a:t>
            </a:r>
            <a:r>
              <a:rPr lang="vi-VN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”, am 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încurajat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vi-VN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rnicia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“G</a:t>
            </a:r>
            <a:r>
              <a:rPr lang="vi-VN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inu</a:t>
            </a:r>
            <a:r>
              <a:rPr lang="en-US" sz="1600" dirty="0" err="1" smtClean="0">
                <a:solidFill>
                  <a:srgbClr val="00B050"/>
                </a:solidFill>
                <a:latin typeface="Arial Narrow"/>
                <a:cs typeface="Times New Roman" pitchFamily="18" charset="0"/>
              </a:rPr>
              <a:t>ş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ei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ro</a:t>
            </a:r>
            <a:r>
              <a:rPr lang="en-US" sz="1600" dirty="0" err="1" smtClean="0">
                <a:solidFill>
                  <a:srgbClr val="00B050"/>
                </a:solidFill>
                <a:latin typeface="Arial Narrow"/>
                <a:cs typeface="Times New Roman" pitchFamily="18" charset="0"/>
              </a:rPr>
              <a:t>ş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1600" dirty="0" err="1" smtClean="0">
                <a:solidFill>
                  <a:srgbClr val="00B050"/>
                </a:solidFill>
                <a:latin typeface="Arial Narrow"/>
                <a:cs typeface="Times New Roman" pitchFamily="18" charset="0"/>
              </a:rPr>
              <a:t>ş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Gâsca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aur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”, o 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lectur</a:t>
            </a:r>
            <a:r>
              <a:rPr lang="vi-VN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demn</a:t>
            </a:r>
            <a:r>
              <a:rPr lang="vi-VN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re</a:t>
            </a:r>
            <a:r>
              <a:rPr lang="en-US" sz="1600" dirty="0" err="1" smtClean="0">
                <a:solidFill>
                  <a:srgbClr val="00B050"/>
                </a:solidFill>
                <a:latin typeface="Arial Narrow"/>
                <a:cs typeface="Times New Roman" pitchFamily="18" charset="0"/>
              </a:rPr>
              <a:t>ţ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inut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“ o 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inim</a:t>
            </a:r>
            <a:r>
              <a:rPr lang="vi-VN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aur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fi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raspl</a:t>
            </a:r>
            <a:r>
              <a:rPr lang="vi-VN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tit</a:t>
            </a:r>
            <a:r>
              <a:rPr lang="vi-VN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vi-VN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sur</a:t>
            </a:r>
            <a:r>
              <a:rPr lang="vi-VN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”!</a:t>
            </a:r>
          </a:p>
          <a:p>
            <a:pPr algn="l"/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Desen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dup</a:t>
            </a:r>
            <a:r>
              <a:rPr lang="vi-V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conturul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unei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scene din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poveste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16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16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16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1600" dirty="0">
              <a:solidFill>
                <a:srgbClr val="00B050"/>
              </a:solidFill>
            </a:endParaRPr>
          </a:p>
        </p:txBody>
      </p:sp>
      <p:pic>
        <p:nvPicPr>
          <p:cNvPr id="5" name="Picture 4" descr="Vlad 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48500" y="4038600"/>
            <a:ext cx="1543050" cy="2057400"/>
          </a:xfrm>
          <a:prstGeom prst="rect">
            <a:avLst/>
          </a:prstGeom>
        </p:spPr>
      </p:pic>
      <p:pic>
        <p:nvPicPr>
          <p:cNvPr id="6" name="Picture 5" descr="Mari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14800" y="4267200"/>
            <a:ext cx="914400" cy="1828800"/>
          </a:xfrm>
          <a:prstGeom prst="rect">
            <a:avLst/>
          </a:prstGeom>
        </p:spPr>
      </p:pic>
      <p:pic>
        <p:nvPicPr>
          <p:cNvPr id="7" name="Picture 6" descr="An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62600" y="4038600"/>
            <a:ext cx="1200150" cy="2129844"/>
          </a:xfrm>
          <a:prstGeom prst="rect">
            <a:avLst/>
          </a:prstGeom>
        </p:spPr>
      </p:pic>
      <p:pic>
        <p:nvPicPr>
          <p:cNvPr id="8" name="Picture 7" descr="Vlad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14600" y="4267200"/>
            <a:ext cx="1371600" cy="1828800"/>
          </a:xfrm>
          <a:prstGeom prst="rect">
            <a:avLst/>
          </a:prstGeom>
        </p:spPr>
      </p:pic>
      <p:pic>
        <p:nvPicPr>
          <p:cNvPr id="9" name="Picture 8" descr="Ratusca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38200" y="4191000"/>
            <a:ext cx="1371600" cy="1828800"/>
          </a:xfrm>
          <a:prstGeom prst="rect">
            <a:avLst/>
          </a:prstGeom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419600" y="1143000"/>
            <a:ext cx="3124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Prof: POPESCU ALINA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Sarcin</a:t>
            </a:r>
            <a:r>
              <a:rPr lang="vi-VN" sz="16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didactic</a:t>
            </a:r>
            <a:r>
              <a:rPr lang="vi-VN" sz="16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: Color</a:t>
            </a:r>
            <a:r>
              <a:rPr lang="vi-VN" sz="16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forme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geometrice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vesele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dup</a:t>
            </a:r>
            <a:r>
              <a:rPr lang="vi-VN" sz="16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un model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dat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pPr>
              <a:buNone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Prenumele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curcubeu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Arial Narrow"/>
                <a:cs typeface="Times New Roman" pitchFamily="18" charset="0"/>
              </a:rPr>
              <a:t>ş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Suntem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veseli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Arial Narrow"/>
                <a:cs typeface="Times New Roman" pitchFamily="18" charset="0"/>
              </a:rPr>
              <a:t>ş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optimi</a:t>
            </a:r>
            <a:r>
              <a:rPr lang="en-US" sz="1600" dirty="0" err="1" smtClean="0">
                <a:latin typeface="Arial Narrow"/>
                <a:cs typeface="Times New Roman" pitchFamily="18" charset="0"/>
              </a:rPr>
              <a:t>ş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Tud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1828800"/>
            <a:ext cx="1295400" cy="1732919"/>
          </a:xfrm>
          <a:prstGeom prst="rect">
            <a:avLst/>
          </a:prstGeom>
        </p:spPr>
      </p:pic>
      <p:pic>
        <p:nvPicPr>
          <p:cNvPr id="5" name="Picture 4" descr="Mate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53200" y="4343400"/>
            <a:ext cx="1733550" cy="1733550"/>
          </a:xfrm>
          <a:prstGeom prst="rect">
            <a:avLst/>
          </a:prstGeom>
        </p:spPr>
      </p:pic>
      <p:pic>
        <p:nvPicPr>
          <p:cNvPr id="6" name="Picture 5" descr="Sof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34000" y="1828800"/>
            <a:ext cx="1371600" cy="1828800"/>
          </a:xfrm>
          <a:prstGeom prst="rect">
            <a:avLst/>
          </a:prstGeom>
        </p:spPr>
      </p:pic>
      <p:pic>
        <p:nvPicPr>
          <p:cNvPr id="7" name="Picture 6" descr="Ant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81400" y="1828800"/>
            <a:ext cx="1371600" cy="1828800"/>
          </a:xfrm>
          <a:prstGeom prst="rect">
            <a:avLst/>
          </a:prstGeom>
        </p:spPr>
      </p:pic>
      <p:pic>
        <p:nvPicPr>
          <p:cNvPr id="8" name="Picture 7" descr="Deni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362201" y="1752601"/>
            <a:ext cx="1066800" cy="1894114"/>
          </a:xfrm>
          <a:prstGeom prst="rect">
            <a:avLst/>
          </a:prstGeom>
        </p:spPr>
      </p:pic>
      <p:pic>
        <p:nvPicPr>
          <p:cNvPr id="9" name="Picture 8" descr="Patrick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106640" y="1752601"/>
            <a:ext cx="950760" cy="2001249"/>
          </a:xfrm>
          <a:prstGeom prst="rect">
            <a:avLst/>
          </a:prstGeom>
        </p:spPr>
      </p:pic>
      <p:pic>
        <p:nvPicPr>
          <p:cNvPr id="10" name="Picture 9" descr="Sofi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29200" y="4267200"/>
            <a:ext cx="1371600" cy="1828800"/>
          </a:xfrm>
          <a:prstGeom prst="rect">
            <a:avLst/>
          </a:prstGeom>
        </p:spPr>
      </p:pic>
      <p:pic>
        <p:nvPicPr>
          <p:cNvPr id="11" name="Picture 10" descr="Maria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038600" y="4114800"/>
            <a:ext cx="838200" cy="1257300"/>
          </a:xfrm>
          <a:prstGeom prst="rect">
            <a:avLst/>
          </a:prstGeom>
        </p:spPr>
      </p:pic>
      <p:pic>
        <p:nvPicPr>
          <p:cNvPr id="12" name="Picture 11" descr="Curcub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352800" y="5410200"/>
            <a:ext cx="1524000" cy="857250"/>
          </a:xfrm>
          <a:prstGeom prst="rect">
            <a:avLst/>
          </a:prstGeom>
        </p:spPr>
      </p:pic>
      <p:pic>
        <p:nvPicPr>
          <p:cNvPr id="13" name="Picture 12" descr="Curcubeu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981200" y="4114800"/>
            <a:ext cx="1314450" cy="2343150"/>
          </a:xfrm>
          <a:prstGeom prst="rect">
            <a:avLst/>
          </a:prstGeom>
        </p:spPr>
      </p:pic>
      <p:pic>
        <p:nvPicPr>
          <p:cNvPr id="14" name="Picture 13" descr="Alex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33400" y="3962400"/>
            <a:ext cx="1371600" cy="243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183</Words>
  <Application>Microsoft Office PowerPoint</Application>
  <PresentationFormat>On-screen Show (4:3)</PresentationFormat>
  <Paragraphs>25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Grupa mijlocie A – “Voiniceii”</vt:lpstr>
      <vt:lpstr>Slide 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Grupa mijlocie A – “Voiniceii”</dc:title>
  <dc:creator>Alina</dc:creator>
  <cp:lastModifiedBy>HOME</cp:lastModifiedBy>
  <cp:revision>14</cp:revision>
  <dcterms:created xsi:type="dcterms:W3CDTF">2020-04-07T13:59:23Z</dcterms:created>
  <dcterms:modified xsi:type="dcterms:W3CDTF">2020-04-08T12:59:03Z</dcterms:modified>
</cp:coreProperties>
</file>