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8171F-236B-4EAD-85FB-418F6F930126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05B73-E92B-4BDE-BCF4-273600963A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8171F-236B-4EAD-85FB-418F6F930126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05B73-E92B-4BDE-BCF4-273600963A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8171F-236B-4EAD-85FB-418F6F930126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05B73-E92B-4BDE-BCF4-273600963A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8171F-236B-4EAD-85FB-418F6F930126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05B73-E92B-4BDE-BCF4-273600963A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8171F-236B-4EAD-85FB-418F6F930126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05B73-E92B-4BDE-BCF4-273600963A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8171F-236B-4EAD-85FB-418F6F930126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05B73-E92B-4BDE-BCF4-273600963A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8171F-236B-4EAD-85FB-418F6F930126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05B73-E92B-4BDE-BCF4-273600963A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8171F-236B-4EAD-85FB-418F6F930126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05B73-E92B-4BDE-BCF4-273600963A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8171F-236B-4EAD-85FB-418F6F930126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05B73-E92B-4BDE-BCF4-273600963A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8171F-236B-4EAD-85FB-418F6F930126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05B73-E92B-4BDE-BCF4-273600963A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8171F-236B-4EAD-85FB-418F6F930126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05B73-E92B-4BDE-BCF4-273600963A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D8171F-236B-4EAD-85FB-418F6F930126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F05B73-E92B-4BDE-BCF4-273600963A3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hyperlink" Target="https://www.youtube.com/watch?v=SW3cBk-jvA8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13" Type="http://schemas.openxmlformats.org/officeDocument/2006/relationships/image" Target="../media/image15.jpeg"/><Relationship Id="rId3" Type="http://schemas.openxmlformats.org/officeDocument/2006/relationships/hyperlink" Target="https://www.youtube.com/watch?v=iqba0fWxOfY" TargetMode="External"/><Relationship Id="rId7" Type="http://schemas.openxmlformats.org/officeDocument/2006/relationships/image" Target="../media/image9.jpeg"/><Relationship Id="rId12" Type="http://schemas.openxmlformats.org/officeDocument/2006/relationships/image" Target="../media/image14.jpeg"/><Relationship Id="rId2" Type="http://schemas.openxmlformats.org/officeDocument/2006/relationships/hyperlink" Target="https://www.youtube.com/watch?v=SW3cBk-jvA8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11" Type="http://schemas.openxmlformats.org/officeDocument/2006/relationships/image" Target="../media/image13.jpeg"/><Relationship Id="rId5" Type="http://schemas.openxmlformats.org/officeDocument/2006/relationships/image" Target="../media/image7.jpeg"/><Relationship Id="rId15" Type="http://schemas.openxmlformats.org/officeDocument/2006/relationships/image" Target="../media/image17.jpeg"/><Relationship Id="rId10" Type="http://schemas.openxmlformats.org/officeDocument/2006/relationships/image" Target="../media/image12.jpeg"/><Relationship Id="rId4" Type="http://schemas.openxmlformats.org/officeDocument/2006/relationships/image" Target="../media/image6.jpeg"/><Relationship Id="rId9" Type="http://schemas.openxmlformats.org/officeDocument/2006/relationships/image" Target="../media/image11.jpeg"/><Relationship Id="rId14" Type="http://schemas.openxmlformats.org/officeDocument/2006/relationships/image" Target="../media/image16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jpeg"/><Relationship Id="rId3" Type="http://schemas.openxmlformats.org/officeDocument/2006/relationships/image" Target="../media/image18.jpeg"/><Relationship Id="rId7" Type="http://schemas.openxmlformats.org/officeDocument/2006/relationships/image" Target="../media/image22.jpeg"/><Relationship Id="rId2" Type="http://schemas.openxmlformats.org/officeDocument/2006/relationships/hyperlink" Target="https://www.youtube.com/watch?v=G02x2O-Gz4U" TargetMode="Externa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1.jpeg"/><Relationship Id="rId5" Type="http://schemas.openxmlformats.org/officeDocument/2006/relationships/image" Target="../media/image20.jpeg"/><Relationship Id="rId4" Type="http://schemas.openxmlformats.org/officeDocument/2006/relationships/image" Target="../media/image19.jpeg"/><Relationship Id="rId9" Type="http://schemas.openxmlformats.org/officeDocument/2006/relationships/image" Target="../media/image2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04800"/>
            <a:ext cx="7772400" cy="1470025"/>
          </a:xfrm>
        </p:spPr>
        <p:txBody>
          <a:bodyPr/>
          <a:lstStyle/>
          <a:p>
            <a:r>
              <a:rPr lang="en-US" dirty="0" err="1" smtClean="0">
                <a:latin typeface="Algerian" pitchFamily="82" charset="0"/>
              </a:rPr>
              <a:t>Grupa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mijlocie</a:t>
            </a:r>
            <a:r>
              <a:rPr lang="en-US" dirty="0" smtClean="0">
                <a:latin typeface="Algerian" pitchFamily="82" charset="0"/>
              </a:rPr>
              <a:t> A – “</a:t>
            </a:r>
            <a:r>
              <a:rPr lang="en-US" dirty="0" err="1" smtClean="0">
                <a:latin typeface="Algerian" pitchFamily="82" charset="0"/>
              </a:rPr>
              <a:t>Voiniceii</a:t>
            </a:r>
            <a:r>
              <a:rPr lang="en-US" dirty="0" smtClean="0">
                <a:latin typeface="Algerian" pitchFamily="82" charset="0"/>
              </a:rPr>
              <a:t>”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905000"/>
            <a:ext cx="8534400" cy="4495800"/>
          </a:xfrm>
        </p:spPr>
        <p:txBody>
          <a:bodyPr>
            <a:normAutofit/>
          </a:bodyPr>
          <a:lstStyle/>
          <a:p>
            <a:pPr algn="l"/>
            <a:r>
              <a:rPr lang="en-US" sz="1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Tema</a:t>
            </a:r>
            <a:r>
              <a:rPr lang="en-US" sz="1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“Prim</a:t>
            </a:r>
            <a:r>
              <a:rPr lang="vi-VN" sz="1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1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vara</a:t>
            </a:r>
            <a:r>
              <a:rPr lang="en-US" sz="1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în</a:t>
            </a:r>
            <a:r>
              <a:rPr lang="en-US" sz="1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livad</a:t>
            </a:r>
            <a:r>
              <a:rPr lang="vi-VN" sz="1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1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”                                             30 </a:t>
            </a:r>
            <a:r>
              <a:rPr lang="en-US" sz="1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Martie</a:t>
            </a:r>
            <a:r>
              <a:rPr lang="en-US" sz="1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- 03 </a:t>
            </a:r>
            <a:r>
              <a:rPr lang="en-US" sz="1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Aprilie</a:t>
            </a:r>
            <a:r>
              <a:rPr lang="en-US" sz="1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2020</a:t>
            </a:r>
          </a:p>
          <a:p>
            <a:pPr algn="l"/>
            <a:endParaRPr lang="en-US" sz="18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1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UNI, 30 MARTIE 2020: Prima </a:t>
            </a:r>
            <a:r>
              <a:rPr lang="en-US" sz="1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zi</a:t>
            </a:r>
            <a:r>
              <a:rPr lang="en-US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a s</a:t>
            </a:r>
            <a:r>
              <a:rPr lang="vi-VN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pt</a:t>
            </a:r>
            <a:r>
              <a:rPr lang="vi-VN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1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mânii</a:t>
            </a:r>
            <a:r>
              <a:rPr lang="en-US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1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fost</a:t>
            </a:r>
            <a:r>
              <a:rPr lang="en-US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dedicat</a:t>
            </a:r>
            <a:r>
              <a:rPr lang="vi-VN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înţelegerii</a:t>
            </a:r>
            <a:r>
              <a:rPr lang="en-US" sz="1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la </a:t>
            </a:r>
            <a:r>
              <a:rPr lang="en-US" sz="1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nivelul</a:t>
            </a:r>
            <a:r>
              <a:rPr lang="en-US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cogniţiei</a:t>
            </a:r>
            <a:r>
              <a:rPr lang="en-US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preşcolare</a:t>
            </a:r>
            <a:r>
              <a:rPr lang="en-US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1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acestui</a:t>
            </a:r>
            <a:r>
              <a:rPr lang="en-US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virus n</a:t>
            </a:r>
            <a:r>
              <a:rPr lang="vi-VN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1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zdr</a:t>
            </a:r>
            <a:r>
              <a:rPr lang="vi-VN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van, COVID-19, care ne-a  </a:t>
            </a:r>
            <a:r>
              <a:rPr lang="en-US" sz="1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izolat</a:t>
            </a:r>
            <a:r>
              <a:rPr lang="en-US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acas</a:t>
            </a:r>
            <a:r>
              <a:rPr lang="vi-VN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Am </a:t>
            </a:r>
            <a:r>
              <a:rPr lang="en-US" sz="1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prezentat</a:t>
            </a:r>
            <a:r>
              <a:rPr lang="en-US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un clip video de </a:t>
            </a:r>
            <a:r>
              <a:rPr lang="en-US" sz="1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pe</a:t>
            </a:r>
            <a:r>
              <a:rPr lang="en-US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Youtube</a:t>
            </a:r>
            <a:r>
              <a:rPr lang="en-US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en-US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https://www.youtube.com/watch?v=SW3cBk-jvA8</a:t>
            </a:r>
            <a:r>
              <a:rPr lang="en-US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) </a:t>
            </a:r>
            <a:r>
              <a:rPr lang="en-US" sz="1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şi</a:t>
            </a:r>
            <a:r>
              <a:rPr lang="en-US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fişa</a:t>
            </a:r>
            <a:r>
              <a:rPr lang="en-US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1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lucru</a:t>
            </a:r>
            <a:r>
              <a:rPr lang="en-US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1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constat</a:t>
            </a:r>
            <a:r>
              <a:rPr lang="en-US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într</a:t>
            </a:r>
            <a:r>
              <a:rPr lang="en-US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-o </a:t>
            </a:r>
            <a:r>
              <a:rPr lang="en-US" sz="1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pictur</a:t>
            </a:r>
            <a:r>
              <a:rPr lang="vi-VN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1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Mâinile</a:t>
            </a:r>
            <a:r>
              <a:rPr lang="en-US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curate </a:t>
            </a:r>
            <a:r>
              <a:rPr lang="en-US" sz="1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noi</a:t>
            </a:r>
            <a:r>
              <a:rPr lang="en-US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avem</a:t>
            </a:r>
            <a:r>
              <a:rPr lang="en-US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”!</a:t>
            </a:r>
          </a:p>
          <a:p>
            <a:pPr algn="just"/>
            <a:endParaRPr lang="en-US" sz="14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14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14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14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vlad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4114800"/>
            <a:ext cx="1530097" cy="1951662"/>
          </a:xfrm>
          <a:prstGeom prst="rect">
            <a:avLst/>
          </a:prstGeom>
        </p:spPr>
      </p:pic>
      <p:pic>
        <p:nvPicPr>
          <p:cNvPr id="5" name="Picture 4" descr="c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62600" y="3505200"/>
            <a:ext cx="1438275" cy="2057400"/>
          </a:xfrm>
          <a:prstGeom prst="rect">
            <a:avLst/>
          </a:prstGeom>
        </p:spPr>
      </p:pic>
      <p:pic>
        <p:nvPicPr>
          <p:cNvPr id="6" name="Picture 5" descr="b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38600" y="4343400"/>
            <a:ext cx="1485900" cy="1981200"/>
          </a:xfrm>
          <a:prstGeom prst="rect">
            <a:avLst/>
          </a:prstGeom>
        </p:spPr>
      </p:pic>
      <p:pic>
        <p:nvPicPr>
          <p:cNvPr id="7" name="Picture 6" descr="a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133601" y="3548620"/>
            <a:ext cx="1676400" cy="2547379"/>
          </a:xfrm>
          <a:prstGeom prst="rect">
            <a:avLst/>
          </a:prstGeom>
        </p:spPr>
      </p:pic>
      <p:pic>
        <p:nvPicPr>
          <p:cNvPr id="8" name="Picture 7" descr="d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57200" y="4267200"/>
            <a:ext cx="1485900" cy="19812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25762"/>
          </a:xfrm>
        </p:spPr>
        <p:txBody>
          <a:bodyPr>
            <a:normAutofit fontScale="90000"/>
          </a:bodyPr>
          <a:lstStyle/>
          <a:p>
            <a:pPr algn="just"/>
            <a:r>
              <a:rPr lang="en-US" sz="1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MARTI, 31 </a:t>
            </a:r>
            <a:r>
              <a:rPr lang="en-US" sz="1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Martie</a:t>
            </a:r>
            <a:r>
              <a:rPr lang="en-US" sz="1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2020 : Am </a:t>
            </a:r>
            <a:r>
              <a:rPr lang="en-US" sz="1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vizionat</a:t>
            </a:r>
            <a:r>
              <a:rPr lang="en-US" sz="1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clipul</a:t>
            </a:r>
            <a:r>
              <a:rPr lang="en-US" sz="1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1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Poveşii</a:t>
            </a:r>
            <a:r>
              <a:rPr lang="en-US" sz="1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Prim</a:t>
            </a:r>
            <a:r>
              <a:rPr lang="vi-VN" sz="1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1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verii</a:t>
            </a:r>
            <a:r>
              <a:rPr lang="en-US" sz="1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” de </a:t>
            </a:r>
            <a:r>
              <a:rPr lang="en-US" sz="1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pe</a:t>
            </a:r>
            <a:r>
              <a:rPr lang="en-US" sz="1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Youtube</a:t>
            </a:r>
            <a:r>
              <a:rPr lang="en-US" sz="1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1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https://www.youtube.com/watch?v=SW3cBk-jvA8</a:t>
            </a:r>
            <a:r>
              <a:rPr lang="en-US" sz="1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) </a:t>
            </a:r>
            <a:r>
              <a:rPr lang="en-US" sz="1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şi</a:t>
            </a:r>
            <a:r>
              <a:rPr lang="en-US" sz="1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am </a:t>
            </a:r>
            <a:r>
              <a:rPr lang="en-US" sz="1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realizat</a:t>
            </a:r>
            <a:r>
              <a:rPr lang="en-US" sz="1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pe</a:t>
            </a:r>
            <a:r>
              <a:rPr lang="en-US" sz="1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serveţele</a:t>
            </a:r>
            <a:r>
              <a:rPr lang="en-US" sz="1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din </a:t>
            </a:r>
            <a:r>
              <a:rPr lang="en-US" sz="1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rola</a:t>
            </a:r>
            <a:r>
              <a:rPr lang="en-US" sz="1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1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buc</a:t>
            </a:r>
            <a:r>
              <a:rPr lang="vi-VN" sz="1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1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vi-VN" sz="1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1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rie</a:t>
            </a:r>
            <a:r>
              <a:rPr lang="en-US" sz="1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semne</a:t>
            </a:r>
            <a:r>
              <a:rPr lang="en-US" sz="1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grafice</a:t>
            </a:r>
            <a:r>
              <a:rPr lang="en-US" sz="1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! </a:t>
            </a:r>
            <a:r>
              <a:rPr lang="en-US" sz="1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MIERCURI, 01 APRILIE 2020 : Am </a:t>
            </a:r>
            <a:r>
              <a:rPr lang="en-US" sz="1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celebrat</a:t>
            </a:r>
            <a:r>
              <a:rPr lang="en-US" sz="1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Ziua</a:t>
            </a:r>
            <a:r>
              <a:rPr lang="en-US" sz="1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Interna</a:t>
            </a:r>
            <a:r>
              <a:rPr lang="en-US" sz="1400" dirty="0" err="1" smtClean="0">
                <a:solidFill>
                  <a:srgbClr val="7030A0"/>
                </a:solidFill>
                <a:latin typeface="Arial Narrow"/>
                <a:cs typeface="Times New Roman" pitchFamily="18" charset="0"/>
              </a:rPr>
              <a:t>ţ</a:t>
            </a:r>
            <a:r>
              <a:rPr lang="en-US" sz="1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ional</a:t>
            </a:r>
            <a:r>
              <a:rPr lang="vi-VN" sz="1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1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a P</a:t>
            </a:r>
            <a:r>
              <a:rPr lang="vi-VN" sz="1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1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vi-VN" sz="1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1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rilor</a:t>
            </a:r>
            <a:r>
              <a:rPr lang="en-US" sz="1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! Clip video (</a:t>
            </a:r>
            <a:r>
              <a:rPr lang="en-US" sz="1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https://www.youtube.com/watch?v=iqba0fWxOfY</a:t>
            </a:r>
            <a:r>
              <a:rPr lang="en-US" sz="1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1400" dirty="0" err="1" smtClean="0">
                <a:solidFill>
                  <a:srgbClr val="7030A0"/>
                </a:solidFill>
                <a:latin typeface="Arial Narrow"/>
                <a:cs typeface="Times New Roman" pitchFamily="18" charset="0"/>
              </a:rPr>
              <a:t>ş</a:t>
            </a:r>
            <a:r>
              <a:rPr lang="en-US" sz="1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cântecelul</a:t>
            </a:r>
            <a:r>
              <a:rPr lang="en-US" sz="1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“Vine, vine prim</a:t>
            </a:r>
            <a:r>
              <a:rPr lang="vi-VN" sz="1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1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vara</a:t>
            </a:r>
            <a:r>
              <a:rPr lang="en-US" sz="1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”. </a:t>
            </a:r>
            <a:r>
              <a:rPr lang="en-US" sz="1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Fi</a:t>
            </a:r>
            <a:r>
              <a:rPr lang="en-US" sz="1400" dirty="0" err="1" smtClean="0">
                <a:solidFill>
                  <a:srgbClr val="7030A0"/>
                </a:solidFill>
                <a:latin typeface="Arial Narrow"/>
                <a:cs typeface="Times New Roman" pitchFamily="18" charset="0"/>
              </a:rPr>
              <a:t>ş</a:t>
            </a:r>
            <a:r>
              <a:rPr lang="en-US" sz="1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1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1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lucru</a:t>
            </a:r>
            <a:r>
              <a:rPr lang="en-US" sz="1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1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pictura</a:t>
            </a:r>
            <a:r>
              <a:rPr lang="en-US" sz="1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1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Copacul</a:t>
            </a:r>
            <a:r>
              <a:rPr lang="en-US" sz="1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înflorit</a:t>
            </a:r>
            <a:r>
              <a:rPr lang="en-US" sz="1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”!</a:t>
            </a:r>
            <a:endParaRPr lang="en-US" sz="14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Content Placeholder 8" descr="a.jpg"/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7162800" y="838200"/>
            <a:ext cx="1219200" cy="2209800"/>
          </a:xfrm>
        </p:spPr>
      </p:pic>
      <p:pic>
        <p:nvPicPr>
          <p:cNvPr id="10" name="Picture 9" descr="b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62600" y="914400"/>
            <a:ext cx="1485900" cy="2209800"/>
          </a:xfrm>
          <a:prstGeom prst="rect">
            <a:avLst/>
          </a:prstGeom>
        </p:spPr>
      </p:pic>
      <p:pic>
        <p:nvPicPr>
          <p:cNvPr id="11" name="Picture 10" descr="c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429000" y="838200"/>
            <a:ext cx="1152525" cy="2209800"/>
          </a:xfrm>
          <a:prstGeom prst="rect">
            <a:avLst/>
          </a:prstGeom>
        </p:spPr>
      </p:pic>
      <p:pic>
        <p:nvPicPr>
          <p:cNvPr id="12" name="Picture 11" descr="d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057400" y="838200"/>
            <a:ext cx="1200628" cy="2209799"/>
          </a:xfrm>
          <a:prstGeom prst="rect">
            <a:avLst/>
          </a:prstGeom>
        </p:spPr>
      </p:pic>
      <p:pic>
        <p:nvPicPr>
          <p:cNvPr id="13" name="Picture 12" descr="e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09600" y="914400"/>
            <a:ext cx="1257300" cy="2057400"/>
          </a:xfrm>
          <a:prstGeom prst="rect">
            <a:avLst/>
          </a:prstGeom>
        </p:spPr>
      </p:pic>
      <p:pic>
        <p:nvPicPr>
          <p:cNvPr id="14" name="Picture 13" descr="a.jp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696200" y="3810000"/>
            <a:ext cx="1066800" cy="1981200"/>
          </a:xfrm>
          <a:prstGeom prst="rect">
            <a:avLst/>
          </a:prstGeom>
        </p:spPr>
      </p:pic>
      <p:pic>
        <p:nvPicPr>
          <p:cNvPr id="15" name="Picture 14" descr="b.jp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400800" y="4038600"/>
            <a:ext cx="1066800" cy="1727200"/>
          </a:xfrm>
          <a:prstGeom prst="rect">
            <a:avLst/>
          </a:prstGeom>
        </p:spPr>
      </p:pic>
      <p:pic>
        <p:nvPicPr>
          <p:cNvPr id="16" name="Picture 15" descr="c.jpg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334000" y="3733800"/>
            <a:ext cx="990600" cy="1676400"/>
          </a:xfrm>
          <a:prstGeom prst="rect">
            <a:avLst/>
          </a:prstGeom>
        </p:spPr>
      </p:pic>
      <p:pic>
        <p:nvPicPr>
          <p:cNvPr id="17" name="Picture 16" descr="d.jpg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191000" y="4114800"/>
            <a:ext cx="1009650" cy="1752600"/>
          </a:xfrm>
          <a:prstGeom prst="rect">
            <a:avLst/>
          </a:prstGeom>
        </p:spPr>
      </p:pic>
      <p:pic>
        <p:nvPicPr>
          <p:cNvPr id="18" name="Picture 17" descr="e.jpg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200400" y="3810000"/>
            <a:ext cx="914400" cy="1876425"/>
          </a:xfrm>
          <a:prstGeom prst="rect">
            <a:avLst/>
          </a:prstGeom>
        </p:spPr>
      </p:pic>
      <p:pic>
        <p:nvPicPr>
          <p:cNvPr id="19" name="Picture 18" descr="f.jpg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1828800" y="4191000"/>
            <a:ext cx="1257300" cy="1676400"/>
          </a:xfrm>
          <a:prstGeom prst="rect">
            <a:avLst/>
          </a:prstGeom>
        </p:spPr>
      </p:pic>
      <p:pic>
        <p:nvPicPr>
          <p:cNvPr id="20" name="Picture 19" descr="g.jpg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609600" y="3962400"/>
            <a:ext cx="1143000" cy="1524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3810000"/>
          </a:xfrm>
        </p:spPr>
        <p:txBody>
          <a:bodyPr>
            <a:normAutofit fontScale="90000"/>
          </a:bodyPr>
          <a:lstStyle/>
          <a:p>
            <a:r>
              <a:rPr lang="en-US" sz="1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JOI</a:t>
            </a:r>
            <a:r>
              <a:rPr lang="en-US" sz="1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02 APRILIE 2020 : </a:t>
            </a:r>
            <a:r>
              <a:rPr lang="en-US" sz="1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Ziua</a:t>
            </a:r>
            <a:r>
              <a:rPr lang="en-US" sz="1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Interna</a:t>
            </a:r>
            <a:r>
              <a:rPr lang="en-US" sz="1400" dirty="0" err="1" smtClean="0">
                <a:solidFill>
                  <a:srgbClr val="7030A0"/>
                </a:solidFill>
                <a:latin typeface="Arial Narrow"/>
                <a:cs typeface="Times New Roman" pitchFamily="18" charset="0"/>
              </a:rPr>
              <a:t>ţ</a:t>
            </a:r>
            <a:r>
              <a:rPr lang="en-US" sz="1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ional</a:t>
            </a:r>
            <a:r>
              <a:rPr lang="vi-VN" sz="1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1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a C</a:t>
            </a:r>
            <a:r>
              <a:rPr lang="vi-VN" sz="1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1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1400" dirty="0" err="1" smtClean="0">
                <a:solidFill>
                  <a:srgbClr val="7030A0"/>
                </a:solidFill>
                <a:latin typeface="Arial Narrow"/>
                <a:cs typeface="Times New Roman" pitchFamily="18" charset="0"/>
              </a:rPr>
              <a:t>ţ</a:t>
            </a:r>
            <a:r>
              <a:rPr lang="en-US" sz="1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ilor</a:t>
            </a:r>
            <a:r>
              <a:rPr lang="en-US" sz="1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pentru</a:t>
            </a:r>
            <a:r>
              <a:rPr lang="en-US" sz="1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Copii</a:t>
            </a:r>
            <a:r>
              <a:rPr lang="en-US" sz="1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! </a:t>
            </a:r>
            <a:r>
              <a:rPr lang="en-US" sz="1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Copiilor</a:t>
            </a:r>
            <a:r>
              <a:rPr lang="en-US" sz="1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li</a:t>
            </a:r>
            <a:r>
              <a:rPr lang="en-US" sz="1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s-a </a:t>
            </a:r>
            <a:r>
              <a:rPr lang="en-US" sz="1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citit</a:t>
            </a:r>
            <a:r>
              <a:rPr lang="en-US" sz="1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de c</a:t>
            </a:r>
            <a:r>
              <a:rPr lang="vi-VN" sz="1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1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tre</a:t>
            </a:r>
            <a:r>
              <a:rPr lang="en-US" sz="1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un adult o </a:t>
            </a:r>
            <a:r>
              <a:rPr lang="en-US" sz="1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poveste</a:t>
            </a:r>
            <a:r>
              <a:rPr lang="en-US" sz="1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la </a:t>
            </a:r>
            <a:r>
              <a:rPr lang="en-US" sz="1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alegere</a:t>
            </a:r>
            <a:r>
              <a:rPr lang="en-US" sz="1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rgbClr val="7030A0"/>
                </a:solidFill>
                <a:latin typeface="Arial Narrow"/>
                <a:cs typeface="Times New Roman" pitchFamily="18" charset="0"/>
              </a:rPr>
              <a:t>ş</a:t>
            </a:r>
            <a:r>
              <a:rPr lang="en-US" sz="1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ace</a:t>
            </a:r>
            <a:r>
              <a:rPr lang="en-US" sz="1400" dirty="0" err="1" smtClean="0">
                <a:solidFill>
                  <a:srgbClr val="7030A0"/>
                </a:solidFill>
                <a:latin typeface="Arial Narrow"/>
                <a:cs typeface="Times New Roman" pitchFamily="18" charset="0"/>
              </a:rPr>
              <a:t>ş</a:t>
            </a:r>
            <a:r>
              <a:rPr lang="en-US" sz="1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tia</a:t>
            </a:r>
            <a:r>
              <a:rPr lang="en-US" sz="1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au </a:t>
            </a:r>
            <a:r>
              <a:rPr lang="en-US" sz="1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înregistrat</a:t>
            </a:r>
            <a:r>
              <a:rPr lang="en-US" sz="1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un video, </a:t>
            </a:r>
            <a:r>
              <a:rPr lang="en-US" sz="1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prin</a:t>
            </a:r>
            <a:r>
              <a:rPr lang="en-US" sz="1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intermediul</a:t>
            </a:r>
            <a:r>
              <a:rPr lang="en-US" sz="1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c</a:t>
            </a:r>
            <a:r>
              <a:rPr lang="vi-VN" sz="1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1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ruia</a:t>
            </a:r>
            <a:r>
              <a:rPr lang="en-US" sz="1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au </a:t>
            </a:r>
            <a:r>
              <a:rPr lang="en-US" sz="1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transmis</a:t>
            </a:r>
            <a:r>
              <a:rPr lang="en-US" sz="1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numele</a:t>
            </a:r>
            <a:r>
              <a:rPr lang="en-US" sz="1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pove</a:t>
            </a:r>
            <a:r>
              <a:rPr lang="en-US" sz="1400" dirty="0" err="1" smtClean="0">
                <a:solidFill>
                  <a:srgbClr val="7030A0"/>
                </a:solidFill>
                <a:latin typeface="Arial Narrow"/>
                <a:cs typeface="Times New Roman" pitchFamily="18" charset="0"/>
              </a:rPr>
              <a:t>ş</a:t>
            </a:r>
            <a:r>
              <a:rPr lang="en-US" sz="1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tii</a:t>
            </a:r>
            <a:r>
              <a:rPr lang="en-US" sz="1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rgbClr val="7030A0"/>
                </a:solidFill>
                <a:latin typeface="Arial Narrow"/>
                <a:cs typeface="Times New Roman" pitchFamily="18" charset="0"/>
              </a:rPr>
              <a:t>ş</a:t>
            </a:r>
            <a:r>
              <a:rPr lang="en-US" sz="1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n-US" sz="1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întâmplare</a:t>
            </a:r>
            <a:r>
              <a:rPr lang="en-US" sz="1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care le-a pl</a:t>
            </a:r>
            <a:r>
              <a:rPr lang="vi-VN" sz="1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1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cut!   </a:t>
            </a:r>
            <a:br>
              <a:rPr lang="en-US" sz="1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Clipurile</a:t>
            </a:r>
            <a:r>
              <a:rPr lang="en-US" sz="1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video nu au </a:t>
            </a:r>
            <a:r>
              <a:rPr lang="en-US" sz="16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dimensiunea</a:t>
            </a:r>
            <a:r>
              <a:rPr lang="en-US" sz="1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acceptat</a:t>
            </a:r>
            <a:r>
              <a:rPr lang="vi-VN" sz="1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1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pentru</a:t>
            </a:r>
            <a:r>
              <a:rPr lang="en-US" sz="1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16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fi</a:t>
            </a:r>
            <a:r>
              <a:rPr lang="en-US" sz="1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înc</a:t>
            </a:r>
            <a:r>
              <a:rPr lang="vi-VN" sz="160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160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rcate</a:t>
            </a:r>
            <a:r>
              <a:rPr lang="en-US" sz="1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r>
              <a:rPr lang="en-US" sz="1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VINERI</a:t>
            </a:r>
            <a:r>
              <a:rPr lang="en-US" sz="1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03 APRILIE 2020 : </a:t>
            </a:r>
            <a:r>
              <a:rPr lang="en-US" sz="1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Cântecel</a:t>
            </a:r>
            <a:r>
              <a:rPr lang="en-US" sz="1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1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Pa</a:t>
            </a:r>
            <a:r>
              <a:rPr lang="en-US" sz="1400" dirty="0" err="1" smtClean="0">
                <a:solidFill>
                  <a:srgbClr val="7030A0"/>
                </a:solidFill>
                <a:latin typeface="Arial Narrow"/>
                <a:cs typeface="Times New Roman" pitchFamily="18" charset="0"/>
              </a:rPr>
              <a:t>ş</a:t>
            </a:r>
            <a:r>
              <a:rPr lang="en-US" sz="1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ti</a:t>
            </a:r>
            <a:r>
              <a:rPr lang="en-US" sz="1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intitulat</a:t>
            </a:r>
            <a:r>
              <a:rPr lang="en-US" sz="1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1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Ce</a:t>
            </a:r>
            <a:r>
              <a:rPr lang="en-US" sz="1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ne-</a:t>
            </a:r>
            <a:r>
              <a:rPr lang="en-US" sz="1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aduce</a:t>
            </a:r>
            <a:r>
              <a:rPr lang="en-US" sz="1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iepura</a:t>
            </a:r>
            <a:r>
              <a:rPr lang="en-US" sz="1400" dirty="0" err="1" smtClean="0">
                <a:solidFill>
                  <a:srgbClr val="7030A0"/>
                </a:solidFill>
                <a:latin typeface="Arial Narrow"/>
                <a:cs typeface="Times New Roman" pitchFamily="18" charset="0"/>
              </a:rPr>
              <a:t>ş</a:t>
            </a:r>
            <a:r>
              <a:rPr lang="en-US" sz="1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ul</a:t>
            </a:r>
            <a:r>
              <a:rPr lang="en-US" sz="1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?”(</a:t>
            </a:r>
            <a:r>
              <a:rPr lang="en-US" sz="1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https://www.youtube.com/watch?v=G02x2O-Gz4U</a:t>
            </a:r>
            <a:r>
              <a:rPr lang="en-US" sz="1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) </a:t>
            </a:r>
            <a:r>
              <a:rPr lang="en-US" sz="1400" dirty="0" err="1" smtClean="0">
                <a:solidFill>
                  <a:srgbClr val="7030A0"/>
                </a:solidFill>
                <a:latin typeface="Arial Narrow"/>
                <a:cs typeface="Times New Roman" pitchFamily="18" charset="0"/>
              </a:rPr>
              <a:t>ş</a:t>
            </a:r>
            <a:r>
              <a:rPr lang="en-US" sz="1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fi</a:t>
            </a:r>
            <a:r>
              <a:rPr lang="en-US" sz="1400" dirty="0" err="1" smtClean="0">
                <a:solidFill>
                  <a:srgbClr val="7030A0"/>
                </a:solidFill>
                <a:latin typeface="Arial Narrow"/>
                <a:cs typeface="Times New Roman" pitchFamily="18" charset="0"/>
              </a:rPr>
              <a:t>ş</a:t>
            </a:r>
            <a:r>
              <a:rPr lang="en-US" sz="1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1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1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lucru</a:t>
            </a:r>
            <a:r>
              <a:rPr lang="en-US" sz="1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1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Oul</a:t>
            </a:r>
            <a:r>
              <a:rPr lang="en-US" sz="1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fericit</a:t>
            </a:r>
            <a:r>
              <a:rPr lang="en-US" sz="1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”!</a:t>
            </a:r>
            <a:br>
              <a:rPr lang="en-US" sz="1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14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Content Placeholder 5" descr="a.jpg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7391400" y="4495800"/>
            <a:ext cx="1200150" cy="2133600"/>
          </a:xfrm>
        </p:spPr>
      </p:pic>
      <p:pic>
        <p:nvPicPr>
          <p:cNvPr id="7" name="Content Placeholder 6" descr="b.jpg"/>
          <p:cNvPicPr>
            <a:picLocks noGrp="1" noChangeAspect="1"/>
          </p:cNvPicPr>
          <p:nvPr>
            <p:ph sz="half" idx="2"/>
          </p:nvPr>
        </p:nvPicPr>
        <p:blipFill>
          <a:blip r:embed="rId4"/>
          <a:stretch>
            <a:fillRect/>
          </a:stretch>
        </p:blipFill>
        <p:spPr>
          <a:xfrm>
            <a:off x="6248400" y="3962400"/>
            <a:ext cx="1181100" cy="1524000"/>
          </a:xfrm>
        </p:spPr>
      </p:pic>
      <p:pic>
        <p:nvPicPr>
          <p:cNvPr id="8" name="Picture 7" descr="c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00600" y="5181600"/>
            <a:ext cx="1438275" cy="1438275"/>
          </a:xfrm>
          <a:prstGeom prst="rect">
            <a:avLst/>
          </a:prstGeom>
        </p:spPr>
      </p:pic>
      <p:pic>
        <p:nvPicPr>
          <p:cNvPr id="9" name="Picture 8" descr="d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886200" y="4038600"/>
            <a:ext cx="1143000" cy="1524000"/>
          </a:xfrm>
          <a:prstGeom prst="rect">
            <a:avLst/>
          </a:prstGeom>
        </p:spPr>
      </p:pic>
      <p:pic>
        <p:nvPicPr>
          <p:cNvPr id="10" name="Picture 9" descr="e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667000" y="4953000"/>
            <a:ext cx="1143000" cy="1524000"/>
          </a:xfrm>
          <a:prstGeom prst="rect">
            <a:avLst/>
          </a:prstGeom>
        </p:spPr>
      </p:pic>
      <p:pic>
        <p:nvPicPr>
          <p:cNvPr id="11" name="Picture 10" descr="f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524000" y="4114800"/>
            <a:ext cx="1143000" cy="1524000"/>
          </a:xfrm>
          <a:prstGeom prst="rect">
            <a:avLst/>
          </a:prstGeom>
        </p:spPr>
      </p:pic>
      <p:pic>
        <p:nvPicPr>
          <p:cNvPr id="12" name="Picture 11" descr="g.jp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81000" y="5029200"/>
            <a:ext cx="1143000" cy="1524000"/>
          </a:xfrm>
          <a:prstGeom prst="rect">
            <a:avLst/>
          </a:prstGeom>
        </p:spPr>
      </p:pic>
    </p:spTree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90</Words>
  <Application>Microsoft Office PowerPoint</Application>
  <PresentationFormat>On-screen Show (4:3)</PresentationFormat>
  <Paragraphs>10</Paragraphs>
  <Slides>3</Slides>
  <Notes>0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Grupa mijlocie A – “Voiniceii”</vt:lpstr>
      <vt:lpstr>    MARTI, 31 Martie 2020 : Am vizionat clipul “Poveşii Primăverii” de pe Youtube (https://www.youtube.com/watch?v=SW3cBk-jvA8 ) şi am realizat pe serveţele din rola de bucătărie semne grafice!              MIERCURI, 01 APRILIE 2020 : Am celebrat Ziua Internaţională a Păsărilor ! Clip video (https://www.youtube.com/watch?v=iqba0fWxOfY) şi cântecelul “Vine, vine primăvara”. Fişa de lucru: pictura “Copacul  înflorit”!</vt:lpstr>
      <vt:lpstr>  JOI, 02 APRILIE 2020 : Ziua Internaţională a Cărţilor pentru Copii!  Copiilor li s-a citit de către un adult o poveste la alegere şi aceştia au înregistrat un video, prin intermediul căruia au transmis numele poveştii şi o întâmplare care le-a plăcut!     Clipurile video nu au dimensiunea acceptată pentru a fi încărcate!         VINERI, 03 APRILIE 2020 : Cântecel de Paşti, intitulat “Ce ne-aduce iepuraşul?”(https://www.youtube.com/watch?v=G02x2O-Gz4U ) şi fişa de lucru “Oul fericit”! 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Grupa mijlocie A – “Voiniceii”</dc:title>
  <dc:creator>Alina</dc:creator>
  <cp:lastModifiedBy>Alina</cp:lastModifiedBy>
  <cp:revision>19</cp:revision>
  <dcterms:created xsi:type="dcterms:W3CDTF">2020-04-24T16:07:59Z</dcterms:created>
  <dcterms:modified xsi:type="dcterms:W3CDTF">2020-04-26T18:56:35Z</dcterms:modified>
</cp:coreProperties>
</file>